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60" r:id="rId4"/>
    <p:sldId id="262" r:id="rId5"/>
    <p:sldId id="261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20" d="100"/>
          <a:sy n="120" d="100"/>
        </p:scale>
        <p:origin x="70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591BC-29BB-E044-8830-CA96748E3F23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599CB-909F-3F41-842F-EA69FC2A7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F22CBE-7C8D-5A43-B8F2-1E0DADD690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4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50C2E-867D-DD4E-8391-1B9B8CA1D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erlin Sans FB Demi" panose="020E0802020502020306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4383C-97A9-124A-AEF5-0ED806051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Berlin Sans FB" panose="020E0602020502020306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5C478-F15B-724E-AF85-E64CF8CA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BE228-A5BA-1346-9611-692B566B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6FF3-C71C-ED48-9776-950AEE7C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421B6E-8D43-744E-A3DD-654CDB8D9B3C}"/>
              </a:ext>
            </a:extLst>
          </p:cNvPr>
          <p:cNvSpPr/>
          <p:nvPr userDrawn="1"/>
        </p:nvSpPr>
        <p:spPr>
          <a:xfrm>
            <a:off x="1524000" y="1122363"/>
            <a:ext cx="9144000" cy="175096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9AB1C-D320-0549-AAEC-F1230F672A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64146" y="1110006"/>
            <a:ext cx="2003854" cy="3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6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CA9A-9B9A-534F-95FD-E891BFCBD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C2A16F-A91B-1C45-A986-5C111876A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C7840-6E64-8C40-87C1-E12DB453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C8D39-5AC8-9E42-A42F-03D15CA9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7BFAA-C162-184D-8DCA-D6DDCA02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22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3DC46-CC52-D542-BD49-F11617E6E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099-3287-F646-A0E4-D1BB44390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5DF1-C987-6449-B6D5-246B71A0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33583-2CA5-3A43-B1BD-8E3BB1155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48078-4E13-0B41-81CB-4185BDE2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2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302F-1F2D-B444-B55A-C4F3C5F7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erlin Sans FB Demi" panose="020E0802020502020306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F27F-A93E-5F4D-A56A-2D1A7D974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>
            <a:lvl1pPr marL="466725" indent="-466725">
              <a:spcAft>
                <a:spcPts val="1200"/>
              </a:spcAft>
              <a:buClr>
                <a:srgbClr val="751F1C"/>
              </a:buClr>
              <a:buFont typeface="Wingdings" pitchFamily="2" charset="2"/>
              <a:buChar char="q"/>
              <a:tabLst/>
              <a:defRPr sz="3200">
                <a:latin typeface="Lucida Sans" panose="020B0602030504020204" pitchFamily="34" charset="77"/>
              </a:defRPr>
            </a:lvl1pPr>
            <a:lvl2pPr marL="685800" indent="-228600">
              <a:spcAft>
                <a:spcPts val="1200"/>
              </a:spcAft>
              <a:buClr>
                <a:srgbClr val="751F1C"/>
              </a:buClr>
              <a:buFont typeface="Wingdings" pitchFamily="2" charset="2"/>
              <a:buChar char="§"/>
              <a:defRPr sz="2800">
                <a:latin typeface="Lucida Sans" panose="020B0602030504020204" pitchFamily="34" charset="77"/>
              </a:defRPr>
            </a:lvl2pPr>
            <a:lvl3pPr marL="1143000" indent="-228600">
              <a:spcAft>
                <a:spcPts val="1200"/>
              </a:spcAft>
              <a:buClr>
                <a:srgbClr val="751F1C"/>
              </a:buClr>
              <a:buFont typeface="Wingdings" pitchFamily="2" charset="2"/>
              <a:buChar char="§"/>
              <a:defRPr sz="2400">
                <a:latin typeface="Lucida Sans" panose="020B0602030504020204" pitchFamily="34" charset="77"/>
              </a:defRPr>
            </a:lvl3pPr>
            <a:lvl4pPr>
              <a:spcAft>
                <a:spcPts val="1200"/>
              </a:spcAft>
              <a:buClr>
                <a:srgbClr val="751F1C"/>
              </a:buClr>
              <a:defRPr sz="2000">
                <a:latin typeface="Lucida Sans" panose="020B0602030504020204" pitchFamily="34" charset="77"/>
              </a:defRPr>
            </a:lvl4pPr>
            <a:lvl5pPr>
              <a:spcAft>
                <a:spcPts val="1200"/>
              </a:spcAft>
              <a:buClr>
                <a:srgbClr val="751F1C"/>
              </a:buClr>
              <a:defRPr>
                <a:latin typeface="Lucida Sans" panose="020B0602030504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111E-CDCA-8A48-9E4F-8E5C4713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13A7B-5F0D-4D4D-A4B4-A06C125A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A7A1E-BB98-BA4F-A384-E8137C5DE3C4}"/>
              </a:ext>
            </a:extLst>
          </p:cNvPr>
          <p:cNvSpPr/>
          <p:nvPr userDrawn="1"/>
        </p:nvSpPr>
        <p:spPr>
          <a:xfrm>
            <a:off x="838200" y="365125"/>
            <a:ext cx="10515600" cy="178572"/>
          </a:xfrm>
          <a:prstGeom prst="rect">
            <a:avLst/>
          </a:prstGeom>
          <a:solidFill>
            <a:srgbClr val="751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9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AFB0A-3DB3-A345-8219-B9F6A9BE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411F-41B2-6C48-AEAE-739BFA0B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42461-54E1-6D46-BF93-16AF1459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B9FC0-1363-5C49-95B8-D929F1D5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236B-134F-2D4A-A8EE-1AB77160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2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0E46-5FB9-D54A-A84B-C2E808F1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5E903-D205-FE44-AFD4-CC6488ABE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7CC95-2BD1-7846-BA8B-97AEE5931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A5F7-1AF4-814F-8923-481A41578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7A40A-2F2B-974A-AE7F-0A87A06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1A5CD-B1E3-5B48-A31B-01F28C2C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2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F3A7-41ED-9647-BE17-414DBD1B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396B-9CAE-1F4F-847C-3288D715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7488D-3628-DE4C-B7DE-20FB932AB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3BD86-7421-2A48-9E0C-66FD535F2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96888-D23C-794B-80C0-857A859C4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AC07E-EBF4-D445-9566-2243B94C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84534-286B-904C-BAFA-9A52EFE7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55E670-3727-FC4D-B4D4-98EC3A19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3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7FA2-1C3C-9343-92D7-79C4B67F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71575-3DCB-CE46-A2C2-9C3A61D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8BB28-0374-1E4F-A7F5-5025E3F3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AA72F-893E-0648-B7C9-0BD8B476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2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12482-2FDF-9B4F-8A5B-856E6A247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0C3A-5E05-3440-BA03-3B8D486A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B9481-276E-454B-91C5-5F966916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61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C88E-401E-A641-AB5F-46850AAD5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F259-08BD-6749-AAE9-40552F852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B348D-083C-D14B-9355-CB6846E4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574DF-2974-094A-9235-E60900E6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C1D92-8C0D-184B-A3EC-0A1F2DC8E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64B88-CE34-E74B-9539-6BF57D0B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7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B96E4-8440-9640-8587-4336F34E7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627953-0506-4A49-B74D-FF283697A3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73257-CCDC-2B4A-8EAA-8F439A857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E1DD-6ED4-8848-B4FC-3F1B0540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2C85-25D2-F84A-93AF-2096AC72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95BE9-A449-FE48-80C3-F628DFD1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7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63FAC-3948-4045-A622-D3E6711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BDCE7-7668-0541-B5C2-982FAF9B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F9D35-7B43-CB43-BB2B-2A28B469E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73E24-5133-184A-B08C-013331FC8007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5A10-1710-E346-8043-8C09C0232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8019-EBED-594E-8C9E-EAF1B5AEF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2FA4-6E38-7249-B5CA-42FCC46F9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9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70C0"/>
          </a:solidFill>
          <a:latin typeface="Berlin Sans FB" panose="020E0602020502020306" pitchFamily="34" charset="77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32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q"/>
        <a:defRPr sz="28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q"/>
        <a:defRPr sz="24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q"/>
        <a:defRPr sz="20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q"/>
        <a:defRPr sz="2000" kern="1200">
          <a:solidFill>
            <a:schemeClr val="tx1"/>
          </a:solidFill>
          <a:latin typeface="Lucida Sans" panose="020B0602030504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hit-csse490-netsec.github.io/netsec-public/schedule/" TargetMode="External"/><Relationship Id="rId2" Type="http://schemas.openxmlformats.org/officeDocument/2006/relationships/hyperlink" Target="https://rhit-csse490-netsec.github.io/netsec-public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radescope.com/courses/37553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001A-43E3-1449-893B-948F2BFF6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4" y="980849"/>
            <a:ext cx="9699171" cy="2387600"/>
          </a:xfrm>
        </p:spPr>
        <p:txBody>
          <a:bodyPr>
            <a:normAutofit/>
          </a:bodyPr>
          <a:lstStyle/>
          <a:p>
            <a:r>
              <a:rPr lang="en-US" dirty="0"/>
              <a:t>CSSE 490</a:t>
            </a:r>
            <a:br>
              <a:rPr lang="en-US" dirty="0"/>
            </a:br>
            <a:r>
              <a:rPr lang="en-US" dirty="0"/>
              <a:t>Network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6248-7B83-4848-9D4F-9F93CCFC5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7B09853-F130-A44D-A7BC-226D14CA7C56}" type="datetime2">
              <a:rPr lang="en-US" smtClean="0"/>
              <a:t>Sunday, March 6, 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75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F14AA-0A3C-9844-B02B-1FA16C35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CD5A84-7815-7742-8D10-77C03C9A6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112" y="1825625"/>
            <a:ext cx="73437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0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1B3D-BA01-1A43-BB2A-02CF6F46A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3A5CE-2498-234A-ADCC-5E6212B13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 spectator sport</a:t>
            </a:r>
          </a:p>
          <a:p>
            <a:r>
              <a:rPr lang="en-US" dirty="0"/>
              <a:t>Participate in class</a:t>
            </a:r>
          </a:p>
          <a:p>
            <a:r>
              <a:rPr lang="en-US" dirty="0"/>
              <a:t>Ask questions</a:t>
            </a:r>
          </a:p>
          <a:p>
            <a:r>
              <a:rPr lang="en-US" dirty="0"/>
              <a:t>Come to office hours</a:t>
            </a:r>
          </a:p>
          <a:p>
            <a:r>
              <a:rPr lang="en-US" dirty="0"/>
              <a:t>Must know who you are by the end of the quarter</a:t>
            </a:r>
          </a:p>
        </p:txBody>
      </p:sp>
    </p:spTree>
    <p:extLst>
      <p:ext uri="{BB962C8B-B14F-4D97-AF65-F5344CB8AC3E}">
        <p14:creationId xmlns:p14="http://schemas.microsoft.com/office/powerpoint/2010/main" val="27811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8866-E4F1-CD4C-9707-D8F5A8EE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A06A4-37B8-A441-83D0-E0DD1B63F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paper from a recent top conference</a:t>
            </a:r>
          </a:p>
          <a:p>
            <a:pPr lvl="1"/>
            <a:r>
              <a:rPr lang="en-US" dirty="0"/>
              <a:t>Will post a list of top conferences</a:t>
            </a:r>
          </a:p>
          <a:p>
            <a:r>
              <a:rPr lang="en-US" dirty="0"/>
              <a:t>Prepare a presentation about the paper</a:t>
            </a:r>
          </a:p>
          <a:p>
            <a:r>
              <a:rPr lang="en-US" dirty="0"/>
              <a:t>25 minutes for presentation</a:t>
            </a:r>
          </a:p>
          <a:p>
            <a:r>
              <a:rPr lang="en-US" dirty="0"/>
              <a:t>5 minutes for questions</a:t>
            </a:r>
          </a:p>
          <a:p>
            <a:r>
              <a:rPr lang="en-US" dirty="0"/>
              <a:t>Peer feedback for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70964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77B4-FD76-384B-A3EC-81427FD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FFBE-337E-F34E-87E8-289CC53AF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~1 lab per week</a:t>
            </a:r>
          </a:p>
          <a:p>
            <a:r>
              <a:rPr lang="en-US" dirty="0"/>
              <a:t>Calibrated based on your feedback</a:t>
            </a:r>
          </a:p>
          <a:p>
            <a:r>
              <a:rPr lang="en-US" dirty="0"/>
              <a:t>Implementing network attacks/defenses</a:t>
            </a:r>
          </a:p>
          <a:p>
            <a:r>
              <a:rPr lang="en-US" dirty="0"/>
              <a:t>Using the </a:t>
            </a:r>
            <a:r>
              <a:rPr lang="en-US" b="1" dirty="0">
                <a:solidFill>
                  <a:srgbClr val="7030A0"/>
                </a:solidFill>
              </a:rPr>
              <a:t>DETER testbed</a:t>
            </a:r>
          </a:p>
        </p:txBody>
      </p:sp>
    </p:spTree>
    <p:extLst>
      <p:ext uri="{BB962C8B-B14F-4D97-AF65-F5344CB8AC3E}">
        <p14:creationId xmlns:p14="http://schemas.microsoft.com/office/powerpoint/2010/main" val="188808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DDBFF-06BE-AF46-8CE8-8C844CA42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7D37-1A91-4C44-86B9-6C65A4693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Open-ended project</a:t>
            </a:r>
          </a:p>
          <a:p>
            <a:r>
              <a:rPr lang="en-US" dirty="0"/>
              <a:t>Pick your own network security topics</a:t>
            </a:r>
          </a:p>
          <a:p>
            <a:pPr lvl="1"/>
            <a:r>
              <a:rPr lang="en-US" dirty="0"/>
              <a:t>Yes you can do machine learning stuff</a:t>
            </a:r>
          </a:p>
          <a:p>
            <a:r>
              <a:rPr lang="en-US" dirty="0"/>
              <a:t>Perform a literature review</a:t>
            </a:r>
          </a:p>
          <a:p>
            <a:r>
              <a:rPr lang="en-US" dirty="0"/>
              <a:t>Develop a hypothesis</a:t>
            </a:r>
          </a:p>
          <a:p>
            <a:r>
              <a:rPr lang="en-US" dirty="0"/>
              <a:t>Test the hypothesis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90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46E9-D5E6-DA4B-A236-B50C43272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Exams</a:t>
            </a:r>
          </a:p>
        </p:txBody>
      </p:sp>
      <p:pic>
        <p:nvPicPr>
          <p:cNvPr id="1026" name="Picture 2" descr="Meme Creator - Funny NO MORE EXAMS! Meme Generator at MemeCreator.org!">
            <a:extLst>
              <a:ext uri="{FF2B5EF4-FFF2-40B4-BE49-F238E27FC236}">
                <a16:creationId xmlns:a16="http://schemas.microsoft.com/office/drawing/2014/main" id="{E6581C88-CAC5-0040-8081-338CD12F2E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69" y="2091660"/>
            <a:ext cx="5792461" cy="379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576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76EE-1903-7342-B959-E52E3303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Wanted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60ACA-7400-F94A-A42A-EB2A29D6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it from scratch</a:t>
            </a:r>
          </a:p>
          <a:p>
            <a:r>
              <a:rPr lang="en-US" dirty="0"/>
              <a:t>Will solicit </a:t>
            </a:r>
            <a:r>
              <a:rPr lang="en-US" b="1" dirty="0">
                <a:solidFill>
                  <a:srgbClr val="7030A0"/>
                </a:solidFill>
              </a:rPr>
              <a:t>A LOT </a:t>
            </a:r>
            <a:r>
              <a:rPr lang="en-US" dirty="0"/>
              <a:t>of feedback</a:t>
            </a:r>
          </a:p>
        </p:txBody>
      </p:sp>
      <p:pic>
        <p:nvPicPr>
          <p:cNvPr id="2050" name="Picture 2" descr="Pin on Makes Me Laugh">
            <a:extLst>
              <a:ext uri="{FF2B5EF4-FFF2-40B4-BE49-F238E27FC236}">
                <a16:creationId xmlns:a16="http://schemas.microsoft.com/office/drawing/2014/main" id="{323DC1F8-26E9-2F48-BC74-36E6078A7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56" y="3062176"/>
            <a:ext cx="4756888" cy="356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8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CEB4-DCC7-D549-A272-953852B1A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75A5B-FB83-5044-9860-9553CAE7C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8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751C-FB9B-D042-91BD-ED722C00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4F91-AE84-F04E-A4FB-0A1B3FCE4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9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F942B-D201-174E-9BE7-2FF6C934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CIA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BDB51-E48C-8249-8F32-E705F2FC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Confidentiality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Integrity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Availability</a:t>
            </a:r>
          </a:p>
          <a:p>
            <a:endParaRPr lang="en-US" dirty="0"/>
          </a:p>
        </p:txBody>
      </p:sp>
      <p:pic>
        <p:nvPicPr>
          <p:cNvPr id="3074" name="Picture 2" descr="CIA Triad: Confidentiality, Integrity, Availability">
            <a:extLst>
              <a:ext uri="{FF2B5EF4-FFF2-40B4-BE49-F238E27FC236}">
                <a16:creationId xmlns:a16="http://schemas.microsoft.com/office/drawing/2014/main" id="{1183694A-C827-8B40-ADFD-99636661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49795"/>
            <a:ext cx="5254846" cy="295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AB01-069D-654C-A619-FB24FD34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813B5-1E5F-6344-A27F-30F2F39AB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Logistics</a:t>
            </a:r>
          </a:p>
          <a:p>
            <a:r>
              <a:rPr lang="en-US" dirty="0"/>
              <a:t>Grading</a:t>
            </a:r>
          </a:p>
          <a:p>
            <a:r>
              <a:rPr lang="en-US" dirty="0"/>
              <a:t>Projects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Network security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8C2AB-0C29-4147-BD40-D03C9899F63F}"/>
              </a:ext>
            </a:extLst>
          </p:cNvPr>
          <p:cNvSpPr txBox="1"/>
          <p:nvPr/>
        </p:nvSpPr>
        <p:spPr>
          <a:xfrm>
            <a:off x="5589142" y="4726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9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34A3-45F4-B04A-850A-DBE95766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Network Security?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AEDB7-3E9A-594E-9E38-B961D791E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6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63D4-7CE1-AD4A-9BCE-A5F6DB65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Network Security is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26471-CB40-704B-94C0-6DF8F4B5F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Buffer overflow attacks</a:t>
            </a:r>
          </a:p>
          <a:p>
            <a:r>
              <a:rPr lang="en-US" dirty="0"/>
              <a:t>XSS scripting</a:t>
            </a:r>
          </a:p>
          <a:p>
            <a:r>
              <a:rPr lang="en-US" dirty="0"/>
              <a:t>SQL injection</a:t>
            </a:r>
          </a:p>
          <a:p>
            <a:r>
              <a:rPr lang="en-US" dirty="0" err="1"/>
              <a:t>Spectre</a:t>
            </a:r>
            <a:r>
              <a:rPr lang="en-US" dirty="0"/>
              <a:t> and Meltdown</a:t>
            </a:r>
          </a:p>
          <a:p>
            <a:r>
              <a:rPr lang="en-US" dirty="0"/>
              <a:t>Password cracking</a:t>
            </a:r>
          </a:p>
          <a:p>
            <a:r>
              <a:rPr lang="en-US" dirty="0"/>
              <a:t>CSSE 340</a:t>
            </a:r>
          </a:p>
        </p:txBody>
      </p:sp>
    </p:spTree>
    <p:extLst>
      <p:ext uri="{BB962C8B-B14F-4D97-AF65-F5344CB8AC3E}">
        <p14:creationId xmlns:p14="http://schemas.microsoft.com/office/powerpoint/2010/main" val="3679479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89D8-D2DD-7943-8E4D-E040ECA7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76839-C7ED-EB4D-8E46-D77E75773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Mohammad</a:t>
            </a:r>
          </a:p>
          <a:p>
            <a:pPr lvl="1"/>
            <a:r>
              <a:rPr lang="en-US" dirty="0"/>
              <a:t>Dr. Noureddine if you want to make me feel old</a:t>
            </a:r>
          </a:p>
          <a:p>
            <a:endParaRPr lang="en-US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5D4A0CC-F001-824F-B454-0C80838C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73" y="3314700"/>
            <a:ext cx="4281403" cy="32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13CB0-6867-6E4D-9B53-8EA95E5C0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02" y="3436178"/>
            <a:ext cx="5280583" cy="297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21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5731-560D-EF4E-B9BF-D6B64A86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DC33D-60DD-104E-BF87-395E78FEE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Education</a:t>
            </a:r>
          </a:p>
          <a:p>
            <a:pPr lvl="1"/>
            <a:r>
              <a:rPr lang="en-US" dirty="0"/>
              <a:t>BE in Computer Engineering from AUB</a:t>
            </a:r>
          </a:p>
          <a:p>
            <a:pPr lvl="1"/>
            <a:r>
              <a:rPr lang="en-US" dirty="0"/>
              <a:t>ME in Electrical Engineering from AUB</a:t>
            </a:r>
          </a:p>
          <a:p>
            <a:pPr lvl="1"/>
            <a:r>
              <a:rPr lang="en-US" dirty="0"/>
              <a:t>PhD in Computer Science from UIUC</a:t>
            </a:r>
          </a:p>
          <a:p>
            <a:pPr marL="0" indent="0">
              <a:buNone/>
            </a:pPr>
            <a:r>
              <a:rPr lang="en-US" b="1" dirty="0"/>
              <a:t>Research</a:t>
            </a:r>
          </a:p>
          <a:p>
            <a:pPr lvl="1"/>
            <a:r>
              <a:rPr lang="en-US" dirty="0"/>
              <a:t>Network security</a:t>
            </a:r>
          </a:p>
          <a:p>
            <a:pPr lvl="1"/>
            <a:r>
              <a:rPr lang="en-US" dirty="0"/>
              <a:t>Programmable networking</a:t>
            </a:r>
          </a:p>
        </p:txBody>
      </p:sp>
      <p:pic>
        <p:nvPicPr>
          <p:cNvPr id="4" name="Picture 2" descr="American University of Beirut - Wikipedia">
            <a:extLst>
              <a:ext uri="{FF2B5EF4-FFF2-40B4-BE49-F238E27FC236}">
                <a16:creationId xmlns:a16="http://schemas.microsoft.com/office/drawing/2014/main" id="{94C44311-6580-A84B-9667-4BE74203F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0501" y="1363287"/>
            <a:ext cx="1409127" cy="14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edia Tweets by University of Illinois (@Illinois_Alma) | Twitter">
            <a:extLst>
              <a:ext uri="{FF2B5EF4-FFF2-40B4-BE49-F238E27FC236}">
                <a16:creationId xmlns:a16="http://schemas.microsoft.com/office/drawing/2014/main" id="{794ADF3F-96F1-6642-A80E-A755024E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485" y="3071625"/>
            <a:ext cx="1397000" cy="139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etting Started with P4 – Hiking and Coding">
            <a:extLst>
              <a:ext uri="{FF2B5EF4-FFF2-40B4-BE49-F238E27FC236}">
                <a16:creationId xmlns:a16="http://schemas.microsoft.com/office/drawing/2014/main" id="{990FF94C-E8C2-9545-B628-89391378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008" y="4468625"/>
            <a:ext cx="1112226" cy="111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19FB7578-DB2E-C34E-9D7F-EEEB9B69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55" y="5403972"/>
            <a:ext cx="2002759" cy="132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54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FA84-BBF0-6D4D-B1D0-B5F5AAFC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Interests and Hobbies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89791-801E-5249-89FA-8C94805D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Basketball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r>
              <a:rPr lang="en-US" dirty="0">
                <a:sym typeface="Wingdings" pitchFamily="2" charset="2"/>
              </a:rPr>
              <a:t>Music</a:t>
            </a:r>
          </a:p>
          <a:p>
            <a:pPr lvl="1"/>
            <a:r>
              <a:rPr lang="en-US" dirty="0">
                <a:sym typeface="Wingdings" pitchFamily="2" charset="2"/>
              </a:rPr>
              <a:t>Listening and playing</a:t>
            </a:r>
          </a:p>
          <a:p>
            <a:r>
              <a:rPr lang="en-US" dirty="0">
                <a:sym typeface="Wingdings" pitchFamily="2" charset="2"/>
              </a:rPr>
              <a:t>Reading</a:t>
            </a:r>
          </a:p>
          <a:p>
            <a:pPr lvl="1"/>
            <a:r>
              <a:rPr lang="en-US" dirty="0">
                <a:sym typeface="Wingdings" pitchFamily="2" charset="2"/>
              </a:rPr>
              <a:t>Philosophy</a:t>
            </a:r>
          </a:p>
          <a:p>
            <a:pPr lvl="1"/>
            <a:r>
              <a:rPr lang="en-US" dirty="0">
                <a:sym typeface="Wingdings" pitchFamily="2" charset="2"/>
              </a:rPr>
              <a:t>Mythology</a:t>
            </a:r>
          </a:p>
          <a:p>
            <a:r>
              <a:rPr lang="en-US" dirty="0">
                <a:sym typeface="Wingdings" pitchFamily="2" charset="2"/>
              </a:rPr>
              <a:t>Coffee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FF783-6C56-104C-AD19-84071BB8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96260"/>
            <a:ext cx="5272772" cy="39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63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7A11-E078-A649-910C-9D87478B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99982-DF76-8643-BC12-01CF0652B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and Major</a:t>
            </a:r>
          </a:p>
          <a:p>
            <a:r>
              <a:rPr lang="en-US" dirty="0"/>
              <a:t>At least one hobby or interest in life</a:t>
            </a:r>
          </a:p>
          <a:p>
            <a:r>
              <a:rPr lang="en-US" dirty="0"/>
              <a:t>Favorite book or movie</a:t>
            </a:r>
          </a:p>
          <a:p>
            <a:r>
              <a:rPr lang="en-US" dirty="0"/>
              <a:t>One cool thing you did over break</a:t>
            </a:r>
          </a:p>
          <a:p>
            <a:pPr lvl="1"/>
            <a:r>
              <a:rPr lang="en-US" dirty="0"/>
              <a:t>Cannot say “played video games”</a:t>
            </a:r>
          </a:p>
          <a:p>
            <a:pPr lvl="1"/>
            <a:r>
              <a:rPr lang="en-US" dirty="0"/>
              <a:t>Must specify which games</a:t>
            </a:r>
          </a:p>
        </p:txBody>
      </p:sp>
    </p:spTree>
    <p:extLst>
      <p:ext uri="{BB962C8B-B14F-4D97-AF65-F5344CB8AC3E}">
        <p14:creationId xmlns:p14="http://schemas.microsoft.com/office/powerpoint/2010/main" val="1496576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C23BB-F6A9-BA4A-9B5A-146170CD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762AD-D681-0647-8055-483653D5D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website: </a:t>
            </a:r>
            <a:br>
              <a:rPr lang="en-US" dirty="0"/>
            </a:br>
            <a:r>
              <a:rPr lang="en-US" dirty="0">
                <a:hlinkClick r:id="rId2"/>
              </a:rPr>
              <a:t>https://rhit-csse490-netsec.github.io/netsec-public/</a:t>
            </a:r>
            <a:r>
              <a:rPr lang="en-US" dirty="0"/>
              <a:t> </a:t>
            </a:r>
          </a:p>
          <a:p>
            <a:r>
              <a:rPr lang="en-US" dirty="0"/>
              <a:t>Keep a close eye on the schedule page</a:t>
            </a:r>
            <a:br>
              <a:rPr lang="en-US" dirty="0"/>
            </a:br>
            <a:r>
              <a:rPr lang="en-US" dirty="0">
                <a:hlinkClick r:id="rId3"/>
              </a:rPr>
              <a:t>https://rhit-csse490-netsec.github.io/netsec-public/schedule/</a:t>
            </a:r>
            <a:r>
              <a:rPr lang="en-US" dirty="0"/>
              <a:t> </a:t>
            </a:r>
          </a:p>
          <a:p>
            <a:r>
              <a:rPr lang="en-US" dirty="0"/>
              <a:t>Submission of labs via </a:t>
            </a:r>
            <a:r>
              <a:rPr lang="en-US" dirty="0" err="1"/>
              <a:t>Gradescope</a:t>
            </a:r>
            <a:br>
              <a:rPr lang="en-US" dirty="0"/>
            </a:br>
            <a:r>
              <a:rPr lang="en-US" dirty="0">
                <a:hlinkClick r:id="rId4"/>
              </a:rPr>
              <a:t>https://www.gradescope.com/courses/375534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390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A9A0-4431-6E4C-A7A5-F068D203C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3C44-5C53-9242-B265-A51677B40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familiarity with data structures (CSSE230)</a:t>
            </a:r>
          </a:p>
          <a:p>
            <a:r>
              <a:rPr lang="en-US" dirty="0"/>
              <a:t>Coding in Python</a:t>
            </a:r>
          </a:p>
          <a:p>
            <a:r>
              <a:rPr lang="en-US" dirty="0"/>
              <a:t>Coding in C (to some extent)</a:t>
            </a:r>
          </a:p>
          <a:p>
            <a:r>
              <a:rPr lang="en-US" b="1" u="sng" dirty="0">
                <a:solidFill>
                  <a:srgbClr val="7030A0"/>
                </a:solidFill>
              </a:rPr>
              <a:t>A lot of shell and terminal management</a:t>
            </a:r>
          </a:p>
          <a:p>
            <a:r>
              <a:rPr lang="en-US" dirty="0"/>
              <a:t>Reading?</a:t>
            </a:r>
          </a:p>
          <a:p>
            <a:r>
              <a:rPr lang="en-US" dirty="0"/>
              <a:t>Writing?</a:t>
            </a:r>
          </a:p>
        </p:txBody>
      </p:sp>
    </p:spTree>
    <p:extLst>
      <p:ext uri="{BB962C8B-B14F-4D97-AF65-F5344CB8AC3E}">
        <p14:creationId xmlns:p14="http://schemas.microsoft.com/office/powerpoint/2010/main" val="421613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FD7C-2C96-EA4D-B431-7A7715F4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6A5E6-5A6B-A847-9499-C8D3D01E8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five weeks</a:t>
            </a:r>
          </a:p>
          <a:p>
            <a:pPr lvl="1"/>
            <a:r>
              <a:rPr lang="en-US" dirty="0"/>
              <a:t>1-3 lectures per week</a:t>
            </a:r>
          </a:p>
          <a:p>
            <a:pPr lvl="1"/>
            <a:r>
              <a:rPr lang="en-US" dirty="0"/>
              <a:t>1-2 lab sessions per week</a:t>
            </a:r>
          </a:p>
          <a:p>
            <a:r>
              <a:rPr lang="en-US" dirty="0"/>
              <a:t>Second five weeks</a:t>
            </a:r>
          </a:p>
          <a:p>
            <a:pPr lvl="1"/>
            <a:r>
              <a:rPr lang="en-US" dirty="0"/>
              <a:t>1-2 paper presentations</a:t>
            </a:r>
          </a:p>
          <a:p>
            <a:pPr lvl="1"/>
            <a:r>
              <a:rPr lang="en-US" dirty="0"/>
              <a:t>0-1 lab sessions</a:t>
            </a:r>
          </a:p>
          <a:p>
            <a:pPr lvl="1"/>
            <a:r>
              <a:rPr lang="en-US" dirty="0"/>
              <a:t>1-2 lectures</a:t>
            </a:r>
          </a:p>
        </p:txBody>
      </p:sp>
    </p:spTree>
    <p:extLst>
      <p:ext uri="{BB962C8B-B14F-4D97-AF65-F5344CB8AC3E}">
        <p14:creationId xmlns:p14="http://schemas.microsoft.com/office/powerpoint/2010/main" val="11506283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69B916A3-8695-E347-A57E-DC7F36FF1A82}" vid="{DA13762D-67C7-4847-94B0-3D9301DAC5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427</TotalTime>
  <Words>376</Words>
  <Application>Microsoft Macintosh PowerPoint</Application>
  <PresentationFormat>Widescreen</PresentationFormat>
  <Paragraphs>101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Berlin Sans FB</vt:lpstr>
      <vt:lpstr>Berlin Sans FB Demi</vt:lpstr>
      <vt:lpstr>Calibri</vt:lpstr>
      <vt:lpstr>Lucida Sans</vt:lpstr>
      <vt:lpstr>Wingdings</vt:lpstr>
      <vt:lpstr>1_Office Theme</vt:lpstr>
      <vt:lpstr>CSSE 490 Network Security</vt:lpstr>
      <vt:lpstr>Today’s Goals</vt:lpstr>
      <vt:lpstr>About Me</vt:lpstr>
      <vt:lpstr>Education</vt:lpstr>
      <vt:lpstr>Interests and Hobbies</vt:lpstr>
      <vt:lpstr>About you?</vt:lpstr>
      <vt:lpstr>Course Logistics</vt:lpstr>
      <vt:lpstr>Prerequisites</vt:lpstr>
      <vt:lpstr>Course Format</vt:lpstr>
      <vt:lpstr>Grading policy</vt:lpstr>
      <vt:lpstr>Participation</vt:lpstr>
      <vt:lpstr>Presentation</vt:lpstr>
      <vt:lpstr>Labs</vt:lpstr>
      <vt:lpstr>Project</vt:lpstr>
      <vt:lpstr>No Exams</vt:lpstr>
      <vt:lpstr>Help Wanted</vt:lpstr>
      <vt:lpstr>What is a Network?</vt:lpstr>
      <vt:lpstr>What is Security?</vt:lpstr>
      <vt:lpstr>The CIA Triad</vt:lpstr>
      <vt:lpstr>Why Study Network Security?</vt:lpstr>
      <vt:lpstr>What Network Security is NOT?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CSSE 490 Network Security</dc:title>
  <dc:creator>Noureddine, Mohammad</dc:creator>
  <cp:lastModifiedBy>Noureddine, Mohammad</cp:lastModifiedBy>
  <cp:revision>31</cp:revision>
  <dcterms:created xsi:type="dcterms:W3CDTF">2022-03-06T02:49:52Z</dcterms:created>
  <dcterms:modified xsi:type="dcterms:W3CDTF">2022-03-06T21:43:19Z</dcterms:modified>
</cp:coreProperties>
</file>